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02" r:id="rId25"/>
    <p:sldId id="317"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 id="324"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0FF"/>
    <a:srgbClr val="0A5401"/>
    <a:srgbClr val="F81E24"/>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9"/>
    <p:restoredTop sz="79561"/>
  </p:normalViewPr>
  <p:slideViewPr>
    <p:cSldViewPr snapToGrid="0">
      <p:cViewPr varScale="1">
        <p:scale>
          <a:sx n="133" d="100"/>
          <a:sy n="133" d="100"/>
        </p:scale>
        <p:origin x="1352" y="18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highlight>
                  <a:srgbClr val="FFFF00"/>
                </a:highlight>
              </a:rPr>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highlight>
                  <a:srgbClr val="FFFF00"/>
                </a:highlight>
              </a:rPr>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highlight>
                  <a:srgbClr val="FFFF00"/>
                </a:highlight>
              </a:rPr>
              <a:t>Total </a:t>
            </a:r>
            <a:r>
              <a:rPr lang="de-DE" sz="1200" b="1" dirty="0" err="1">
                <a:highlight>
                  <a:srgbClr val="FFFF00"/>
                </a:highlight>
              </a:rPr>
              <a:t>Cost</a:t>
            </a:r>
            <a:r>
              <a:rPr lang="de-DE" sz="1200" b="1" dirty="0">
                <a:highlight>
                  <a:srgbClr val="FFFF00"/>
                </a:highlight>
              </a:rPr>
              <a:t>: -0,39</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highlight>
                  <a:srgbClr val="FFFF00"/>
                </a:highlight>
              </a:rPr>
              <a:t>OTD: 0,27</a:t>
            </a:r>
          </a:p>
          <a:p>
            <a:pPr marL="0" indent="0">
              <a:lnSpc>
                <a:spcPct val="150000"/>
              </a:lnSpc>
              <a:buFont typeface="Arial" panose="020B0604020202020204" pitchFamily="34" charset="0"/>
              <a:buNone/>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err="1">
                <a:solidFill>
                  <a:srgbClr val="67788A"/>
                </a:solidFill>
                <a:highlight>
                  <a:srgbClr val="FFFFFF"/>
                </a:highlight>
              </a:rPr>
              <a:t>Schlußsatz</a:t>
            </a:r>
            <a:r>
              <a:rPr lang="de-DE" sz="1200" dirty="0">
                <a:solidFill>
                  <a:srgbClr val="67788A"/>
                </a:solidFill>
                <a:highlight>
                  <a:srgbClr val="FFFFFF"/>
                </a:highlight>
              </a:rPr>
              <a:t>: Die Dashboards stellen wir den jeweiligen Unternehmensabteilungen zur Verfügung.</a:t>
            </a: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41377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visuellen Exploration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In diesem Liniendiagramm wurden alle Umsätze, Kosten und Margen ab Anfang 2018 bis Ende 2020 abgebildet.</a:t>
            </a:r>
          </a:p>
          <a:p>
            <a:pPr marL="0" lvl="0" indent="0" algn="l" rtl="0">
              <a:spcBef>
                <a:spcPts val="0"/>
              </a:spcBef>
              <a:spcAft>
                <a:spcPts val="0"/>
              </a:spcAft>
              <a:buNone/>
            </a:pPr>
            <a:r>
              <a:rPr lang="de-DE" sz="1100" dirty="0">
                <a:effectLst/>
                <a:highlight>
                  <a:srgbClr val="FFFFFF"/>
                </a:highlight>
              </a:rPr>
              <a:t>Seit Januar 2018 gab es insgesamt einen Zuwachs von 12,36% an Gesamtumsatz bis Dezember 2020.</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solidFill>
                  <a:schemeClr val="bg2"/>
                </a:solidFill>
                <a:highlight>
                  <a:srgbClr val="FFFFFF"/>
                </a:highlight>
                <a:sym typeface="Wingdings" pitchFamily="2" charset="2"/>
              </a:rPr>
              <a:t>Wir bilden die Marge ab über die Zeit ab, aber Trends und </a:t>
            </a:r>
            <a:r>
              <a:rPr lang="de-DE" sz="1200" dirty="0" err="1">
                <a:solidFill>
                  <a:schemeClr val="bg2"/>
                </a:solidFill>
                <a:highlight>
                  <a:srgbClr val="FFFFFF"/>
                </a:highlight>
                <a:sym typeface="Wingdings" pitchFamily="2" charset="2"/>
              </a:rPr>
              <a:t>Saisonalitäten</a:t>
            </a:r>
            <a:r>
              <a:rPr lang="de-DE" sz="1200" dirty="0">
                <a:solidFill>
                  <a:schemeClr val="bg2"/>
                </a:solidFill>
                <a:highlight>
                  <a:srgbClr val="FFFFFF"/>
                </a:highlight>
                <a:sym typeface="Wingdings" pitchFamily="2" charset="2"/>
              </a:rPr>
              <a:t> untersuchen wir in der Zeitreihenanalyse.</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892581" y="2365227"/>
            <a:ext cx="4137511" cy="2547679"/>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976181"/>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pSp>
        <p:nvGrpSpPr>
          <p:cNvPr id="22" name="Gruppieren 21">
            <a:extLst>
              <a:ext uri="{FF2B5EF4-FFF2-40B4-BE49-F238E27FC236}">
                <a16:creationId xmlns:a16="http://schemas.microsoft.com/office/drawing/2014/main" id="{55702ADD-997A-0D49-9E77-59BBAC447061}"/>
              </a:ext>
            </a:extLst>
          </p:cNvPr>
          <p:cNvGrpSpPr/>
          <p:nvPr/>
        </p:nvGrpSpPr>
        <p:grpSpPr>
          <a:xfrm>
            <a:off x="836242" y="1581198"/>
            <a:ext cx="2539374" cy="3115889"/>
            <a:chOff x="463417" y="1053001"/>
            <a:chExt cx="2778558" cy="3390187"/>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t="16880" r="4666"/>
            <a:stretch/>
          </p:blipFill>
          <p:spPr>
            <a:xfrm>
              <a:off x="463418" y="3035026"/>
              <a:ext cx="2778557" cy="1408162"/>
            </a:xfrm>
            <a:prstGeom prst="rect">
              <a:avLst/>
            </a:prstGeom>
          </p:spPr>
        </p:pic>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b="5072"/>
            <a:stretch/>
          </p:blipFill>
          <p:spPr>
            <a:xfrm>
              <a:off x="463417" y="1053001"/>
              <a:ext cx="2778557" cy="1982030"/>
            </a:xfrm>
            <a:prstGeom prst="rect">
              <a:avLst/>
            </a:prstGeom>
          </p:spPr>
        </p:pic>
      </p:grpSp>
      <p:sp>
        <p:nvSpPr>
          <p:cNvPr id="12" name="Textfeld 11">
            <a:extLst>
              <a:ext uri="{FF2B5EF4-FFF2-40B4-BE49-F238E27FC236}">
                <a16:creationId xmlns:a16="http://schemas.microsoft.com/office/drawing/2014/main" id="{4E0C916D-2FBF-844A-BF02-F2F4FC9F7D79}"/>
              </a:ext>
            </a:extLst>
          </p:cNvPr>
          <p:cNvSpPr txBox="1"/>
          <p:nvPr/>
        </p:nvSpPr>
        <p:spPr>
          <a:xfrm>
            <a:off x="4897044" y="1074215"/>
            <a:ext cx="3410714" cy="307777"/>
          </a:xfrm>
          <a:prstGeom prst="rect">
            <a:avLst/>
          </a:prstGeom>
          <a:noFill/>
        </p:spPr>
        <p:txBody>
          <a:bodyPr wrap="square" rtlCol="0">
            <a:spAutoFit/>
          </a:bodyPr>
          <a:lstStyle/>
          <a:p>
            <a:r>
              <a:rPr lang="de-DE" b="1" dirty="0"/>
              <a:t>Beste Korrelationen</a:t>
            </a:r>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3893786226"/>
              </p:ext>
            </p:extLst>
          </p:nvPr>
        </p:nvGraphicFramePr>
        <p:xfrm>
          <a:off x="4974547" y="1371600"/>
          <a:ext cx="3498244" cy="3341588"/>
        </p:xfrm>
        <a:graphic>
          <a:graphicData uri="http://schemas.openxmlformats.org/drawingml/2006/table">
            <a:tbl>
              <a:tblPr firstRow="1" bandRow="1">
                <a:tableStyleId>{5C22544A-7EE6-4342-B048-85BDC9FD1C3A}</a:tableStyleId>
              </a:tblPr>
              <a:tblGrid>
                <a:gridCol w="1933047">
                  <a:extLst>
                    <a:ext uri="{9D8B030D-6E8A-4147-A177-3AD203B41FA5}">
                      <a16:colId xmlns:a16="http://schemas.microsoft.com/office/drawing/2014/main" val="2062269353"/>
                    </a:ext>
                  </a:extLst>
                </a:gridCol>
                <a:gridCol w="1565197">
                  <a:extLst>
                    <a:ext uri="{9D8B030D-6E8A-4147-A177-3AD203B41FA5}">
                      <a16:colId xmlns:a16="http://schemas.microsoft.com/office/drawing/2014/main" val="2218846662"/>
                    </a:ext>
                  </a:extLst>
                </a:gridCol>
              </a:tblGrid>
              <a:tr h="480625">
                <a:tc>
                  <a:txBody>
                    <a:bodyPr/>
                    <a:lstStyle/>
                    <a:p>
                      <a:r>
                        <a:rPr lang="de-DE" sz="1300" b="1" dirty="0"/>
                        <a:t>Externe und Interne Faktoren</a:t>
                      </a:r>
                    </a:p>
                  </a:txBody>
                  <a:tcPr/>
                </a:tc>
                <a:tc>
                  <a:txBody>
                    <a:bodyPr/>
                    <a:lstStyle/>
                    <a:p>
                      <a:r>
                        <a:rPr lang="de-DE" sz="1300" dirty="0"/>
                        <a:t>Korrelation</a:t>
                      </a:r>
                    </a:p>
                  </a:txBody>
                  <a:tcPr/>
                </a:tc>
                <a:extLst>
                  <a:ext uri="{0D108BD9-81ED-4DB2-BD59-A6C34878D82A}">
                    <a16:rowId xmlns:a16="http://schemas.microsoft.com/office/drawing/2014/main" val="833360527"/>
                  </a:ext>
                </a:extLst>
              </a:tr>
              <a:tr h="480625">
                <a:tc>
                  <a:txBody>
                    <a:bodyPr/>
                    <a:lstStyle/>
                    <a:p>
                      <a:r>
                        <a:rPr lang="de-DE" sz="1300" b="0" dirty="0"/>
                        <a:t>Auslastung</a:t>
                      </a:r>
                    </a:p>
                    <a:p>
                      <a:r>
                        <a:rPr lang="de-DE" sz="1300" b="0" dirty="0"/>
                        <a:t>Transportmarkt</a:t>
                      </a:r>
                    </a:p>
                  </a:txBody>
                  <a:tcPr/>
                </a:tc>
                <a:tc>
                  <a:txBody>
                    <a:bodyPr/>
                    <a:lstStyle/>
                    <a:p>
                      <a:r>
                        <a:rPr lang="de-DE" sz="1300" b="0" dirty="0"/>
                        <a:t>-0,5359</a:t>
                      </a:r>
                    </a:p>
                  </a:txBody>
                  <a:tcPr/>
                </a:tc>
                <a:extLst>
                  <a:ext uri="{0D108BD9-81ED-4DB2-BD59-A6C34878D82A}">
                    <a16:rowId xmlns:a16="http://schemas.microsoft.com/office/drawing/2014/main" val="2092955119"/>
                  </a:ext>
                </a:extLst>
              </a:tr>
              <a:tr h="480625">
                <a:tc>
                  <a:txBody>
                    <a:bodyPr/>
                    <a:lstStyle/>
                    <a:p>
                      <a:r>
                        <a:rPr lang="de-DE" sz="1300" b="0" dirty="0"/>
                        <a:t>LKW Maut Fahrleistungsindex</a:t>
                      </a:r>
                    </a:p>
                  </a:txBody>
                  <a:tcPr/>
                </a:tc>
                <a:tc>
                  <a:txBody>
                    <a:bodyPr/>
                    <a:lstStyle/>
                    <a:p>
                      <a:r>
                        <a:rPr lang="de-DE" sz="1300" b="0" dirty="0"/>
                        <a:t>-0,5109</a:t>
                      </a:r>
                    </a:p>
                  </a:txBody>
                  <a:tcPr/>
                </a:tc>
                <a:extLst>
                  <a:ext uri="{0D108BD9-81ED-4DB2-BD59-A6C34878D82A}">
                    <a16:rowId xmlns:a16="http://schemas.microsoft.com/office/drawing/2014/main" val="2869452295"/>
                  </a:ext>
                </a:extLst>
              </a:tr>
              <a:tr h="347717">
                <a:tc>
                  <a:txBody>
                    <a:bodyPr/>
                    <a:lstStyle/>
                    <a:p>
                      <a:r>
                        <a:rPr lang="de-DE" sz="1300" b="0" dirty="0"/>
                        <a:t>Gesamtkosten </a:t>
                      </a:r>
                    </a:p>
                  </a:txBody>
                  <a:tcPr/>
                </a:tc>
                <a:tc>
                  <a:txBody>
                    <a:bodyPr/>
                    <a:lstStyle/>
                    <a:p>
                      <a:r>
                        <a:rPr lang="de-DE" sz="1300" b="0" dirty="0"/>
                        <a:t>-0,3897</a:t>
                      </a:r>
                    </a:p>
                  </a:txBody>
                  <a:tcPr/>
                </a:tc>
                <a:extLst>
                  <a:ext uri="{0D108BD9-81ED-4DB2-BD59-A6C34878D82A}">
                    <a16:rowId xmlns:a16="http://schemas.microsoft.com/office/drawing/2014/main" val="3105160957"/>
                  </a:ext>
                </a:extLst>
              </a:tr>
              <a:tr h="480625">
                <a:tc>
                  <a:txBody>
                    <a:bodyPr/>
                    <a:lstStyle/>
                    <a:p>
                      <a:r>
                        <a:rPr lang="de-DE" sz="1300" b="0" dirty="0"/>
                        <a:t>Zugewiesene Transportkosten</a:t>
                      </a:r>
                    </a:p>
                  </a:txBody>
                  <a:tcPr/>
                </a:tc>
                <a:tc>
                  <a:txBody>
                    <a:bodyPr/>
                    <a:lstStyle/>
                    <a:p>
                      <a:r>
                        <a:rPr lang="de-DE" sz="1300" b="0" dirty="0"/>
                        <a:t>-0,3521</a:t>
                      </a:r>
                    </a:p>
                  </a:txBody>
                  <a:tcPr/>
                </a:tc>
                <a:extLst>
                  <a:ext uri="{0D108BD9-81ED-4DB2-BD59-A6C34878D82A}">
                    <a16:rowId xmlns:a16="http://schemas.microsoft.com/office/drawing/2014/main" val="3293100082"/>
                  </a:ext>
                </a:extLst>
              </a:tr>
              <a:tr h="347717">
                <a:tc>
                  <a:txBody>
                    <a:bodyPr/>
                    <a:lstStyle/>
                    <a:p>
                      <a:r>
                        <a:rPr lang="de-DE" sz="1300" b="0" dirty="0"/>
                        <a:t>OTD</a:t>
                      </a:r>
                    </a:p>
                  </a:txBody>
                  <a:tcPr/>
                </a:tc>
                <a:tc>
                  <a:txBody>
                    <a:bodyPr/>
                    <a:lstStyle/>
                    <a:p>
                      <a:r>
                        <a:rPr lang="de-DE" sz="1300" b="0" dirty="0"/>
                        <a:t>0,2659</a:t>
                      </a:r>
                    </a:p>
                  </a:txBody>
                  <a:tcPr/>
                </a:tc>
                <a:extLst>
                  <a:ext uri="{0D108BD9-81ED-4DB2-BD59-A6C34878D82A}">
                    <a16:rowId xmlns:a16="http://schemas.microsoft.com/office/drawing/2014/main" val="2283385371"/>
                  </a:ext>
                </a:extLst>
              </a:tr>
              <a:tr h="347717">
                <a:tc>
                  <a:txBody>
                    <a:bodyPr/>
                    <a:lstStyle/>
                    <a:p>
                      <a:r>
                        <a:rPr lang="de-DE" sz="1300" dirty="0">
                          <a:solidFill>
                            <a:schemeClr val="tx2"/>
                          </a:solidFill>
                        </a:rPr>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300" dirty="0">
                          <a:solidFill>
                            <a:schemeClr val="tx2"/>
                          </a:solidFill>
                        </a:rPr>
                        <a:t>-0,1413</a:t>
                      </a:r>
                    </a:p>
                  </a:txBody>
                  <a:tcPr/>
                </a:tc>
                <a:extLst>
                  <a:ext uri="{0D108BD9-81ED-4DB2-BD59-A6C34878D82A}">
                    <a16:rowId xmlns:a16="http://schemas.microsoft.com/office/drawing/2014/main" val="568874968"/>
                  </a:ext>
                </a:extLst>
              </a:tr>
              <a:tr h="347717">
                <a:tc>
                  <a:txBody>
                    <a:bodyPr/>
                    <a:lstStyle/>
                    <a:p>
                      <a:r>
                        <a:rPr lang="de-DE" sz="1300" dirty="0">
                          <a:solidFill>
                            <a:schemeClr val="tx2"/>
                          </a:solidFill>
                        </a:rPr>
                        <a:t>Spedition Google</a:t>
                      </a:r>
                    </a:p>
                  </a:txBody>
                  <a:tcPr/>
                </a:tc>
                <a:tc>
                  <a:txBody>
                    <a:bodyPr/>
                    <a:lstStyle/>
                    <a:p>
                      <a:r>
                        <a:rPr lang="de-DE" sz="1300" dirty="0">
                          <a:solidFill>
                            <a:schemeClr val="tx2"/>
                          </a:solidFill>
                        </a:rPr>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719817" y="2271568"/>
            <a:ext cx="1009952" cy="1395760"/>
          </a:xfrm>
          <a:prstGeom prst="stripedRightArrow">
            <a:avLst>
              <a:gd name="adj1" fmla="val 50000"/>
              <a:gd name="adj2" fmla="val 50000"/>
            </a:avLst>
          </a:prstGeom>
          <a:solidFill>
            <a:srgbClr val="3B599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6EB7D234-838A-CC47-A8F7-68EFD9456623}"/>
              </a:ext>
            </a:extLst>
          </p:cNvPr>
          <p:cNvSpPr txBox="1"/>
          <p:nvPr/>
        </p:nvSpPr>
        <p:spPr>
          <a:xfrm>
            <a:off x="764367" y="1272946"/>
            <a:ext cx="3410714" cy="307777"/>
          </a:xfrm>
          <a:prstGeom prst="rect">
            <a:avLst/>
          </a:prstGeom>
          <a:noFill/>
        </p:spPr>
        <p:txBody>
          <a:bodyPr wrap="square" rtlCol="0">
            <a:spAutoFit/>
          </a:bodyPr>
          <a:lstStyle/>
          <a:p>
            <a:r>
              <a:rPr lang="de-DE" b="1" dirty="0"/>
              <a:t>Ausschnitt aus R Studio</a:t>
            </a:r>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076" y="981515"/>
            <a:ext cx="737525" cy="737525"/>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5" name="Oval 14">
            <a:extLst>
              <a:ext uri="{FF2B5EF4-FFF2-40B4-BE49-F238E27FC236}">
                <a16:creationId xmlns:a16="http://schemas.microsoft.com/office/drawing/2014/main" id="{119E1809-3D35-4A4F-AC70-6FBB5BF49095}"/>
              </a:ext>
            </a:extLst>
          </p:cNvPr>
          <p:cNvSpPr/>
          <p:nvPr/>
        </p:nvSpPr>
        <p:spPr>
          <a:xfrm>
            <a:off x="6834258" y="1359074"/>
            <a:ext cx="223736" cy="214009"/>
          </a:xfrm>
          <a:prstGeom prst="ellipse">
            <a:avLst/>
          </a:prstGeom>
          <a:solidFill>
            <a:srgbClr val="0A5401"/>
          </a:solidFill>
          <a:ln>
            <a:solidFill>
              <a:srgbClr val="0A5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3" name="Textfeld 22">
            <a:extLst>
              <a:ext uri="{FF2B5EF4-FFF2-40B4-BE49-F238E27FC236}">
                <a16:creationId xmlns:a16="http://schemas.microsoft.com/office/drawing/2014/main" id="{92A9FAC8-3E5F-8A46-B2C8-5E6E0C37FC57}"/>
              </a:ext>
            </a:extLst>
          </p:cNvPr>
          <p:cNvSpPr txBox="1"/>
          <p:nvPr/>
        </p:nvSpPr>
        <p:spPr>
          <a:xfrm>
            <a:off x="7057994" y="1354720"/>
            <a:ext cx="1546698" cy="246221"/>
          </a:xfrm>
          <a:prstGeom prst="rect">
            <a:avLst/>
          </a:prstGeom>
          <a:noFill/>
        </p:spPr>
        <p:txBody>
          <a:bodyPr wrap="square" rtlCol="0">
            <a:spAutoFit/>
          </a:bodyPr>
          <a:lstStyle/>
          <a:p>
            <a:r>
              <a:rPr lang="de-DE" sz="1000" dirty="0"/>
              <a:t>Original</a:t>
            </a:r>
          </a:p>
        </p:txBody>
      </p:sp>
      <p:sp>
        <p:nvSpPr>
          <p:cNvPr id="25" name="Oval 24">
            <a:extLst>
              <a:ext uri="{FF2B5EF4-FFF2-40B4-BE49-F238E27FC236}">
                <a16:creationId xmlns:a16="http://schemas.microsoft.com/office/drawing/2014/main" id="{4B33F387-C6C2-504A-9E24-EB85F1F919B0}"/>
              </a:ext>
            </a:extLst>
          </p:cNvPr>
          <p:cNvSpPr/>
          <p:nvPr/>
        </p:nvSpPr>
        <p:spPr>
          <a:xfrm>
            <a:off x="6834258" y="1651672"/>
            <a:ext cx="223736" cy="214009"/>
          </a:xfrm>
          <a:prstGeom prst="ellipse">
            <a:avLst/>
          </a:prstGeom>
          <a:solidFill>
            <a:srgbClr val="0700FF"/>
          </a:solidFill>
          <a:ln>
            <a:solidFill>
              <a:srgbClr val="07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6" name="Textfeld 25">
            <a:extLst>
              <a:ext uri="{FF2B5EF4-FFF2-40B4-BE49-F238E27FC236}">
                <a16:creationId xmlns:a16="http://schemas.microsoft.com/office/drawing/2014/main" id="{5888C671-A954-974C-B5A5-E92FF73B5597}"/>
              </a:ext>
            </a:extLst>
          </p:cNvPr>
          <p:cNvSpPr txBox="1"/>
          <p:nvPr/>
        </p:nvSpPr>
        <p:spPr>
          <a:xfrm>
            <a:off x="7057994" y="1633389"/>
            <a:ext cx="1546698" cy="246221"/>
          </a:xfrm>
          <a:prstGeom prst="rect">
            <a:avLst/>
          </a:prstGeom>
          <a:noFill/>
        </p:spPr>
        <p:txBody>
          <a:bodyPr wrap="square" rtlCol="0">
            <a:spAutoFit/>
          </a:bodyPr>
          <a:lstStyle/>
          <a:p>
            <a:r>
              <a:rPr lang="de-DE" sz="1000" dirty="0"/>
              <a:t>Bestes Modell</a:t>
            </a:r>
          </a:p>
        </p:txBody>
      </p:sp>
      <p:grpSp>
        <p:nvGrpSpPr>
          <p:cNvPr id="36" name="Gruppieren 35">
            <a:extLst>
              <a:ext uri="{FF2B5EF4-FFF2-40B4-BE49-F238E27FC236}">
                <a16:creationId xmlns:a16="http://schemas.microsoft.com/office/drawing/2014/main" id="{3D2C913E-F02D-D24C-A770-2ED6FEC0A0C8}"/>
              </a:ext>
            </a:extLst>
          </p:cNvPr>
          <p:cNvGrpSpPr/>
          <p:nvPr/>
        </p:nvGrpSpPr>
        <p:grpSpPr>
          <a:xfrm>
            <a:off x="311700" y="1024350"/>
            <a:ext cx="6317700" cy="3976181"/>
            <a:chOff x="334250" y="1024350"/>
            <a:chExt cx="6442886" cy="3976181"/>
          </a:xfrm>
        </p:grpSpPr>
        <p:pic>
          <p:nvPicPr>
            <p:cNvPr id="27" name="Grafik 26">
              <a:extLst>
                <a:ext uri="{FF2B5EF4-FFF2-40B4-BE49-F238E27FC236}">
                  <a16:creationId xmlns:a16="http://schemas.microsoft.com/office/drawing/2014/main" id="{849E8DF4-6FBD-5F40-94A6-225553185479}"/>
                </a:ext>
              </a:extLst>
            </p:cNvPr>
            <p:cNvPicPr>
              <a:picLocks noChangeAspect="1"/>
            </p:cNvPicPr>
            <p:nvPr/>
          </p:nvPicPr>
          <p:blipFill>
            <a:blip r:embed="rId3"/>
            <a:stretch>
              <a:fillRect/>
            </a:stretch>
          </p:blipFill>
          <p:spPr>
            <a:xfrm>
              <a:off x="334250" y="1024350"/>
              <a:ext cx="6442886" cy="3976181"/>
            </a:xfrm>
            <a:prstGeom prst="rect">
              <a:avLst/>
            </a:prstGeom>
          </p:spPr>
        </p:pic>
        <p:sp>
          <p:nvSpPr>
            <p:cNvPr id="28" name="Textfeld 27">
              <a:extLst>
                <a:ext uri="{FF2B5EF4-FFF2-40B4-BE49-F238E27FC236}">
                  <a16:creationId xmlns:a16="http://schemas.microsoft.com/office/drawing/2014/main" id="{36B4D1F4-1618-2340-B65C-47243DA73F13}"/>
                </a:ext>
              </a:extLst>
            </p:cNvPr>
            <p:cNvSpPr txBox="1"/>
            <p:nvPr/>
          </p:nvSpPr>
          <p:spPr>
            <a:xfrm>
              <a:off x="5042389" y="1372306"/>
              <a:ext cx="304863" cy="215444"/>
            </a:xfrm>
            <a:prstGeom prst="rect">
              <a:avLst/>
            </a:prstGeom>
            <a:noFill/>
          </p:spPr>
          <p:txBody>
            <a:bodyPr wrap="square" rtlCol="0">
              <a:spAutoFit/>
            </a:bodyPr>
            <a:lstStyle/>
            <a:p>
              <a:r>
                <a:rPr lang="de-DE" sz="800" dirty="0">
                  <a:solidFill>
                    <a:srgbClr val="FF0000"/>
                  </a:solidFill>
                </a:rPr>
                <a:t>x</a:t>
              </a:r>
            </a:p>
          </p:txBody>
        </p:sp>
        <p:sp>
          <p:nvSpPr>
            <p:cNvPr id="30" name="Textfeld 29">
              <a:extLst>
                <a:ext uri="{FF2B5EF4-FFF2-40B4-BE49-F238E27FC236}">
                  <a16:creationId xmlns:a16="http://schemas.microsoft.com/office/drawing/2014/main" id="{C16731CB-9F68-154B-AE5A-8811242DBF40}"/>
                </a:ext>
              </a:extLst>
            </p:cNvPr>
            <p:cNvSpPr txBox="1"/>
            <p:nvPr/>
          </p:nvSpPr>
          <p:spPr>
            <a:xfrm>
              <a:off x="5042389" y="1449973"/>
              <a:ext cx="304863" cy="215444"/>
            </a:xfrm>
            <a:prstGeom prst="rect">
              <a:avLst/>
            </a:prstGeom>
            <a:noFill/>
          </p:spPr>
          <p:txBody>
            <a:bodyPr wrap="square" rtlCol="0">
              <a:spAutoFit/>
            </a:bodyPr>
            <a:lstStyle/>
            <a:p>
              <a:r>
                <a:rPr lang="de-DE" sz="800" dirty="0">
                  <a:solidFill>
                    <a:srgbClr val="FF0000"/>
                  </a:solidFill>
                </a:rPr>
                <a:t>x</a:t>
              </a:r>
            </a:p>
          </p:txBody>
        </p:sp>
        <p:sp>
          <p:nvSpPr>
            <p:cNvPr id="31" name="Textfeld 30">
              <a:extLst>
                <a:ext uri="{FF2B5EF4-FFF2-40B4-BE49-F238E27FC236}">
                  <a16:creationId xmlns:a16="http://schemas.microsoft.com/office/drawing/2014/main" id="{C81EE469-A679-524E-81D5-1AC38788564F}"/>
                </a:ext>
              </a:extLst>
            </p:cNvPr>
            <p:cNvSpPr txBox="1"/>
            <p:nvPr/>
          </p:nvSpPr>
          <p:spPr>
            <a:xfrm>
              <a:off x="5942135" y="4311868"/>
              <a:ext cx="304863" cy="215444"/>
            </a:xfrm>
            <a:prstGeom prst="rect">
              <a:avLst/>
            </a:prstGeom>
            <a:noFill/>
          </p:spPr>
          <p:txBody>
            <a:bodyPr wrap="square" rtlCol="0">
              <a:spAutoFit/>
            </a:bodyPr>
            <a:lstStyle/>
            <a:p>
              <a:r>
                <a:rPr lang="de-DE" sz="800" dirty="0">
                  <a:solidFill>
                    <a:srgbClr val="FF0000"/>
                  </a:solidFill>
                </a:rPr>
                <a:t>x</a:t>
              </a:r>
            </a:p>
          </p:txBody>
        </p:sp>
        <p:sp>
          <p:nvSpPr>
            <p:cNvPr id="33" name="Textfeld 32">
              <a:extLst>
                <a:ext uri="{FF2B5EF4-FFF2-40B4-BE49-F238E27FC236}">
                  <a16:creationId xmlns:a16="http://schemas.microsoft.com/office/drawing/2014/main" id="{E7BAE373-4C10-FE4E-8336-1223E09DA7CF}"/>
                </a:ext>
              </a:extLst>
            </p:cNvPr>
            <p:cNvSpPr txBox="1"/>
            <p:nvPr/>
          </p:nvSpPr>
          <p:spPr>
            <a:xfrm>
              <a:off x="6322783" y="3523491"/>
              <a:ext cx="304863" cy="215444"/>
            </a:xfrm>
            <a:prstGeom prst="rect">
              <a:avLst/>
            </a:prstGeom>
            <a:noFill/>
          </p:spPr>
          <p:txBody>
            <a:bodyPr wrap="square" rtlCol="0">
              <a:spAutoFit/>
            </a:bodyPr>
            <a:lstStyle/>
            <a:p>
              <a:r>
                <a:rPr lang="de-DE" sz="800" dirty="0">
                  <a:solidFill>
                    <a:srgbClr val="FF0000"/>
                  </a:solidFill>
                </a:rPr>
                <a:t>x</a:t>
              </a:r>
            </a:p>
          </p:txBody>
        </p:sp>
      </p:grpSp>
      <p:sp>
        <p:nvSpPr>
          <p:cNvPr id="34" name="Oval 33">
            <a:extLst>
              <a:ext uri="{FF2B5EF4-FFF2-40B4-BE49-F238E27FC236}">
                <a16:creationId xmlns:a16="http://schemas.microsoft.com/office/drawing/2014/main" id="{E9027458-1B4D-8C46-AE62-418CEB4D4A9E}"/>
              </a:ext>
            </a:extLst>
          </p:cNvPr>
          <p:cNvSpPr/>
          <p:nvPr/>
        </p:nvSpPr>
        <p:spPr>
          <a:xfrm>
            <a:off x="6834258" y="1944269"/>
            <a:ext cx="223736" cy="214009"/>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n>
                <a:solidFill>
                  <a:sysClr val="windowText" lastClr="000000"/>
                </a:solidFill>
              </a:ln>
              <a:solidFill>
                <a:sysClr val="windowText" lastClr="000000"/>
              </a:solidFill>
            </a:endParaRPr>
          </a:p>
        </p:txBody>
      </p:sp>
      <p:sp>
        <p:nvSpPr>
          <p:cNvPr id="35" name="Textfeld 34">
            <a:extLst>
              <a:ext uri="{FF2B5EF4-FFF2-40B4-BE49-F238E27FC236}">
                <a16:creationId xmlns:a16="http://schemas.microsoft.com/office/drawing/2014/main" id="{9EC0BF79-D67B-8D4B-B381-94421954D221}"/>
              </a:ext>
            </a:extLst>
          </p:cNvPr>
          <p:cNvSpPr txBox="1"/>
          <p:nvPr/>
        </p:nvSpPr>
        <p:spPr>
          <a:xfrm>
            <a:off x="7057994" y="1912057"/>
            <a:ext cx="1546698" cy="246221"/>
          </a:xfrm>
          <a:prstGeom prst="rect">
            <a:avLst/>
          </a:prstGeom>
          <a:noFill/>
        </p:spPr>
        <p:txBody>
          <a:bodyPr wrap="square" rtlCol="0">
            <a:spAutoFit/>
          </a:bodyPr>
          <a:lstStyle/>
          <a:p>
            <a:r>
              <a:rPr lang="de-DE" sz="1000" dirty="0"/>
              <a:t>Baseline</a:t>
            </a:r>
          </a:p>
        </p:txBody>
      </p:sp>
      <p:sp>
        <p:nvSpPr>
          <p:cNvPr id="3" name="Rechteck 2">
            <a:extLst>
              <a:ext uri="{FF2B5EF4-FFF2-40B4-BE49-F238E27FC236}">
                <a16:creationId xmlns:a16="http://schemas.microsoft.com/office/drawing/2014/main" id="{88B105E6-1333-5B48-8184-A3189CA72AA4}"/>
              </a:ext>
            </a:extLst>
          </p:cNvPr>
          <p:cNvSpPr/>
          <p:nvPr/>
        </p:nvSpPr>
        <p:spPr>
          <a:xfrm>
            <a:off x="6629400" y="2908634"/>
            <a:ext cx="4572000" cy="1217962"/>
          </a:xfrm>
          <a:prstGeom prst="rect">
            <a:avLst/>
          </a:prstGeom>
        </p:spPr>
        <p:txBody>
          <a:bodyPr>
            <a:spAutoFit/>
          </a:bodyPr>
          <a:lstStyle/>
          <a:p>
            <a:pPr marL="139700">
              <a:lnSpc>
                <a:spcPct val="150000"/>
              </a:lnSpc>
              <a:buSzPts val="1400"/>
              <a:defRPr/>
            </a:pPr>
            <a:r>
              <a:rPr lang="de-DE" sz="1000" dirty="0"/>
              <a:t>Bestes Modell</a:t>
            </a:r>
          </a:p>
          <a:p>
            <a:pPr marL="457200" indent="-317500">
              <a:lnSpc>
                <a:spcPct val="150000"/>
              </a:lnSpc>
              <a:buSzPts val="1400"/>
              <a:buFont typeface="Arial" panose="020B0604020202020204" pitchFamily="34" charset="0"/>
              <a:buChar char="•"/>
              <a:defRPr/>
            </a:pPr>
            <a:r>
              <a:rPr lang="de-DE" sz="1000" dirty="0"/>
              <a:t>Auslastungstransportmarkt: -0,54</a:t>
            </a:r>
          </a:p>
          <a:p>
            <a:pPr marL="457200" lvl="0" indent="-317500">
              <a:lnSpc>
                <a:spcPct val="150000"/>
              </a:lnSpc>
              <a:buSzPts val="1400"/>
              <a:buFont typeface="Arial" panose="020B0604020202020204" pitchFamily="34" charset="0"/>
              <a:buChar char="•"/>
              <a:defRPr/>
            </a:pPr>
            <a:r>
              <a:rPr lang="de-DE" sz="1000" dirty="0"/>
              <a:t>LKW Maut: -0,51</a:t>
            </a:r>
          </a:p>
          <a:p>
            <a:pPr marL="457200" lvl="0" indent="-317500">
              <a:lnSpc>
                <a:spcPct val="150000"/>
              </a:lnSpc>
              <a:buSzPts val="1400"/>
              <a:buFont typeface="Arial" panose="020B0604020202020204" pitchFamily="34" charset="0"/>
              <a:buChar char="•"/>
              <a:defRPr/>
            </a:pPr>
            <a:r>
              <a:rPr lang="de-DE" sz="1000" dirty="0"/>
              <a:t>Total </a:t>
            </a:r>
            <a:r>
              <a:rPr lang="de-DE" sz="1000" dirty="0" err="1"/>
              <a:t>Cost</a:t>
            </a:r>
            <a:r>
              <a:rPr lang="de-DE" sz="1000" dirty="0"/>
              <a:t>: -0,39</a:t>
            </a:r>
          </a:p>
          <a:p>
            <a:pPr marL="457200" lvl="0" indent="-317500">
              <a:lnSpc>
                <a:spcPct val="150000"/>
              </a:lnSpc>
              <a:buSzPts val="1400"/>
              <a:buFont typeface="Arial" panose="020B0604020202020204" pitchFamily="34" charset="0"/>
              <a:buChar char="•"/>
              <a:defRPr/>
            </a:pPr>
            <a:r>
              <a:rPr lang="de-DE" sz="1000" dirty="0"/>
              <a:t>OTD: 0,27</a:t>
            </a:r>
          </a:p>
        </p:txBody>
      </p:sp>
    </p:spTree>
    <p:extLst>
      <p:ext uri="{BB962C8B-B14F-4D97-AF65-F5344CB8AC3E}">
        <p14:creationId xmlns:p14="http://schemas.microsoft.com/office/powerpoint/2010/main" val="3566523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6" name="Google Shape;96;p14"/>
          <p:cNvSpPr/>
          <p:nvPr/>
        </p:nvSpPr>
        <p:spPr>
          <a:xfrm>
            <a:off x="997074" y="2197716"/>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Aufgabe A</a:t>
            </a:r>
            <a:endParaRPr sz="1900" dirty="0">
              <a:solidFill>
                <a:srgbClr val="FFFFFF"/>
              </a:solidFill>
              <a:latin typeface="Oswald"/>
              <a:ea typeface="Oswald"/>
              <a:cs typeface="Oswald"/>
              <a:sym typeface="Oswald"/>
            </a:endParaRPr>
          </a:p>
        </p:txBody>
      </p:sp>
      <p:sp>
        <p:nvSpPr>
          <p:cNvPr id="97" name="Google Shape;97;p14"/>
          <p:cNvSpPr/>
          <p:nvPr/>
        </p:nvSpPr>
        <p:spPr>
          <a:xfrm>
            <a:off x="2864558" y="2197716"/>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B</a:t>
            </a:r>
            <a:endParaRPr sz="1900" dirty="0">
              <a:solidFill>
                <a:srgbClr val="FFFFFF"/>
              </a:solidFill>
              <a:latin typeface="Oswald"/>
              <a:ea typeface="Oswald"/>
              <a:cs typeface="Oswald"/>
              <a:sym typeface="Oswald"/>
            </a:endParaRPr>
          </a:p>
        </p:txBody>
      </p:sp>
      <p:sp>
        <p:nvSpPr>
          <p:cNvPr id="98" name="Google Shape;98;p14"/>
          <p:cNvSpPr/>
          <p:nvPr/>
        </p:nvSpPr>
        <p:spPr>
          <a:xfrm>
            <a:off x="4730840" y="2197716"/>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3273936" y="2683012"/>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1397890" y="2715899"/>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5168300" y="2806960"/>
            <a:ext cx="636139" cy="654317"/>
          </a:xfrm>
          <a:prstGeom prst="rect">
            <a:avLst/>
          </a:prstGeom>
          <a:noFill/>
          <a:ln>
            <a:noFill/>
          </a:ln>
          <a:effectLst>
            <a:outerShdw blurRad="57150" dist="19050" algn="bl" rotWithShape="0">
              <a:srgbClr val="000000">
                <a:alpha val="50000"/>
              </a:srgbClr>
            </a:outerShdw>
          </a:effectLst>
        </p:spPr>
      </p:pic>
      <p:sp>
        <p:nvSpPr>
          <p:cNvPr id="12" name="Google Shape;98;p14">
            <a:extLst>
              <a:ext uri="{FF2B5EF4-FFF2-40B4-BE49-F238E27FC236}">
                <a16:creationId xmlns:a16="http://schemas.microsoft.com/office/drawing/2014/main" id="{A0878ED8-5020-5B49-B5B9-F408A8B887B0}"/>
              </a:ext>
            </a:extLst>
          </p:cNvPr>
          <p:cNvSpPr/>
          <p:nvPr/>
        </p:nvSpPr>
        <p:spPr>
          <a:xfrm>
            <a:off x="6599527" y="2198294"/>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6">
            <a:alphaModFix/>
          </a:blip>
          <a:stretch>
            <a:fillRect/>
          </a:stretch>
        </p:blipFill>
        <p:spPr>
          <a:xfrm>
            <a:off x="6955065" y="2744987"/>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solidFill>
                  <a:schemeClr val="bg2"/>
                </a:solidFill>
              </a:rPr>
              <a:t>3PL profitabler</a:t>
            </a:r>
            <a:r>
              <a:rPr lang="de-DE" dirty="0">
                <a:solidFill>
                  <a:schemeClr val="bg2"/>
                </a:solidFill>
              </a:rPr>
              <a:t>: Bereits viele Erfahrungen vorhanden </a:t>
            </a:r>
          </a:p>
          <a:p>
            <a:pPr lvl="1"/>
            <a:r>
              <a:rPr lang="de-DE" dirty="0">
                <a:solidFill>
                  <a:schemeClr val="bg2"/>
                </a:solidFill>
                <a:sym typeface="Wingdings" pitchFamily="2" charset="2"/>
              </a:rPr>
              <a:t> </a:t>
            </a:r>
            <a:r>
              <a:rPr lang="de-DE" dirty="0">
                <a:solidFill>
                  <a:schemeClr val="bg2"/>
                </a:solidFill>
              </a:rPr>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solidFill>
                <a:schemeClr val="bg2"/>
              </a:solidFill>
            </a:endParaRPr>
          </a:p>
          <a:p>
            <a:endParaRPr lang="de-DE" dirty="0">
              <a:solidFill>
                <a:schemeClr val="bg2"/>
              </a:solidFill>
            </a:endParaRPr>
          </a:p>
          <a:p>
            <a:r>
              <a:rPr lang="de-DE" b="1" dirty="0">
                <a:solidFill>
                  <a:schemeClr val="bg2"/>
                </a:solidFill>
              </a:rPr>
              <a:t>Transportauftrag von Bulk-Waren am profitabelsten</a:t>
            </a:r>
            <a:r>
              <a:rPr lang="de-DE" dirty="0">
                <a:solidFill>
                  <a:schemeClr val="bg2"/>
                </a:solidFill>
              </a:rPr>
              <a:t>: Da doppelt so hoch wie bei </a:t>
            </a:r>
            <a:r>
              <a:rPr lang="de-DE" dirty="0" err="1">
                <a:solidFill>
                  <a:schemeClr val="bg2"/>
                </a:solidFill>
              </a:rPr>
              <a:t>Full</a:t>
            </a:r>
            <a:r>
              <a:rPr lang="de-DE" dirty="0">
                <a:solidFill>
                  <a:schemeClr val="bg2"/>
                </a:solidFill>
              </a:rPr>
              <a:t> Truck und </a:t>
            </a:r>
            <a:r>
              <a:rPr lang="de-DE" dirty="0" err="1">
                <a:solidFill>
                  <a:schemeClr val="bg2"/>
                </a:solidFill>
              </a:rPr>
              <a:t>Pallet</a:t>
            </a:r>
            <a:r>
              <a:rPr lang="de-DE" dirty="0">
                <a:solidFill>
                  <a:schemeClr val="bg2"/>
                </a:solidFill>
              </a:rPr>
              <a:t>. Jedoch hat </a:t>
            </a:r>
            <a:r>
              <a:rPr lang="de-DE" dirty="0" err="1">
                <a:solidFill>
                  <a:schemeClr val="bg2"/>
                </a:solidFill>
              </a:rPr>
              <a:t>InstaFreight</a:t>
            </a:r>
            <a:r>
              <a:rPr lang="de-DE" dirty="0">
                <a:solidFill>
                  <a:schemeClr val="bg2"/>
                </a:solidFill>
              </a:rPr>
              <a:t> bisher nur wenig Aufträge für Bulk-Waren bekommen (&lt;6000 Aufträge) </a:t>
            </a:r>
          </a:p>
          <a:p>
            <a:pPr marL="285750" indent="-285750">
              <a:buFont typeface="Wingdings" pitchFamily="2" charset="2"/>
              <a:buChar char="à"/>
            </a:pPr>
            <a:r>
              <a:rPr lang="de-DE" dirty="0">
                <a:solidFill>
                  <a:schemeClr val="bg2"/>
                </a:solidFill>
                <a:sym typeface="Wingdings" pitchFamily="2" charset="2"/>
              </a:rPr>
              <a:t>Bessere Kondition für Kunden und mehr/gezielte Marketing-Aktivitäten</a:t>
            </a:r>
          </a:p>
          <a:p>
            <a:pPr marL="285750" indent="-285750">
              <a:buFont typeface="Wingdings" pitchFamily="2" charset="2"/>
              <a:buChar char="à"/>
            </a:pPr>
            <a:endParaRPr lang="de-DE" dirty="0">
              <a:solidFill>
                <a:schemeClr val="bg2"/>
              </a:solidFill>
              <a:sym typeface="Wingdings" pitchFamily="2" charset="2"/>
            </a:endParaRPr>
          </a:p>
          <a:p>
            <a:pPr marL="285750" indent="-285750">
              <a:buFont typeface="Wingdings" pitchFamily="2" charset="2"/>
              <a:buChar char="à"/>
            </a:pPr>
            <a:endParaRPr lang="de-DE" dirty="0">
              <a:solidFill>
                <a:schemeClr val="bg2"/>
              </a:solidFill>
              <a:sym typeface="Wingdings" pitchFamily="2" charset="2"/>
            </a:endParaRPr>
          </a:p>
          <a:p>
            <a:r>
              <a:rPr lang="de-DE" b="1" dirty="0">
                <a:solidFill>
                  <a:schemeClr val="bg2"/>
                </a:solidFill>
                <a:sym typeface="Wingdings" pitchFamily="2" charset="2"/>
              </a:rPr>
              <a:t>Zugewiesene Transportkosten</a:t>
            </a:r>
            <a:r>
              <a:rPr lang="de-DE" dirty="0">
                <a:solidFill>
                  <a:schemeClr val="bg2"/>
                </a:solidFill>
                <a:sym typeface="Wingdings" pitchFamily="2" charset="2"/>
              </a:rPr>
              <a:t>: Tendenziell steigend und schwierig zu bemessen, daher</a:t>
            </a:r>
          </a:p>
          <a:p>
            <a:r>
              <a:rPr lang="de-DE" dirty="0">
                <a:solidFill>
                  <a:schemeClr val="bg2"/>
                </a:solidFill>
                <a:sym typeface="Wingdings" pitchFamily="2" charset="2"/>
              </a:rPr>
              <a:t> Statistische Modell/Vorhersage anwenden, um Verhandlungspotenzial auszuschöpfen</a:t>
            </a:r>
            <a:r>
              <a:rPr lang="de-DE" dirty="0">
                <a:solidFill>
                  <a:schemeClr val="bg2"/>
                </a:solidFill>
              </a:rPr>
              <a:t>. Dadurch geringere </a:t>
            </a:r>
            <a:r>
              <a:rPr lang="de-DE" dirty="0">
                <a:solidFill>
                  <a:schemeClr val="bg2"/>
                </a:solidFill>
                <a:sym typeface="Wingdings" pitchFamily="2" charset="2"/>
              </a:rPr>
              <a:t>Transportkosten und mehr Gewinnmarge erzielen.</a:t>
            </a:r>
            <a:endParaRPr lang="de-DE" dirty="0">
              <a:solidFill>
                <a:schemeClr val="bg2"/>
              </a:solidFill>
            </a:endParaRPr>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422031" y="694313"/>
            <a:ext cx="8646468"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Fehlerkennzahl der Korrelationen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pSp>
        <p:nvGrpSpPr>
          <p:cNvPr id="4" name="Gruppieren 3">
            <a:extLst>
              <a:ext uri="{FF2B5EF4-FFF2-40B4-BE49-F238E27FC236}">
                <a16:creationId xmlns:a16="http://schemas.microsoft.com/office/drawing/2014/main" id="{286C10B3-7F20-6140-9C56-AAFC1FEB0311}"/>
              </a:ext>
            </a:extLst>
          </p:cNvPr>
          <p:cNvGrpSpPr/>
          <p:nvPr/>
        </p:nvGrpSpPr>
        <p:grpSpPr>
          <a:xfrm>
            <a:off x="1544267" y="1403195"/>
            <a:ext cx="6539418" cy="2954796"/>
            <a:chOff x="756327" y="1052999"/>
            <a:chExt cx="6259394" cy="2591537"/>
          </a:xfrm>
        </p:grpSpPr>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3"/>
            <a:stretch>
              <a:fillRect/>
            </a:stretch>
          </p:blipFill>
          <p:spPr>
            <a:xfrm>
              <a:off x="756327" y="1052999"/>
              <a:ext cx="6259394" cy="2059851"/>
            </a:xfrm>
            <a:prstGeom prst="rect">
              <a:avLst/>
            </a:prstGeom>
          </p:spPr>
        </p:pic>
        <p:pic>
          <p:nvPicPr>
            <p:cNvPr id="3" name="Grafik 2">
              <a:extLst>
                <a:ext uri="{FF2B5EF4-FFF2-40B4-BE49-F238E27FC236}">
                  <a16:creationId xmlns:a16="http://schemas.microsoft.com/office/drawing/2014/main" id="{629E7CDB-BF49-A84F-A019-981B855780A4}"/>
                </a:ext>
              </a:extLst>
            </p:cNvPr>
            <p:cNvPicPr>
              <a:picLocks noChangeAspect="1"/>
            </p:cNvPicPr>
            <p:nvPr/>
          </p:nvPicPr>
          <p:blipFill>
            <a:blip r:embed="rId4"/>
            <a:stretch>
              <a:fillRect/>
            </a:stretch>
          </p:blipFill>
          <p:spPr>
            <a:xfrm>
              <a:off x="756327" y="3112850"/>
              <a:ext cx="6259394" cy="531686"/>
            </a:xfrm>
            <a:prstGeom prst="rect">
              <a:avLst/>
            </a:prstGeom>
          </p:spPr>
        </p:pic>
      </p:grpSp>
    </p:spTree>
    <p:extLst>
      <p:ext uri="{BB962C8B-B14F-4D97-AF65-F5344CB8AC3E}">
        <p14:creationId xmlns:p14="http://schemas.microsoft.com/office/powerpoint/2010/main" val="40833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999486"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731642">
            <a:off x="865854" y="2359844"/>
            <a:ext cx="3541090" cy="191771"/>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35009" y="191215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a:t>
            </a:r>
            <a:r>
              <a:rPr lang="de-DE" b="1" dirty="0">
                <a:solidFill>
                  <a:srgbClr val="92D050"/>
                </a:solidFill>
              </a:rPr>
              <a:t>+ 319.903 € </a:t>
            </a:r>
            <a:r>
              <a:rPr lang="de-DE" dirty="0">
                <a:solidFill>
                  <a:schemeClr val="bg2"/>
                </a:solidFill>
              </a:rPr>
              <a:t>Gesamtumsatz in 01.2018 und                      </a:t>
            </a:r>
            <a:r>
              <a:rPr lang="de-DE" b="1" dirty="0">
                <a:solidFill>
                  <a:srgbClr val="92D050"/>
                </a:solidFill>
              </a:rPr>
              <a:t>+ 3.954.006 € </a:t>
            </a:r>
            <a:r>
              <a:rPr lang="de-DE" dirty="0">
                <a:solidFill>
                  <a:schemeClr val="bg2"/>
                </a:solidFill>
              </a:rPr>
              <a:t>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2761</Words>
  <Application>Microsoft Macintosh PowerPoint</Application>
  <PresentationFormat>Bildschirmpräsentation (16:9)</PresentationFormat>
  <Paragraphs>544</Paragraphs>
  <Slides>40</Slides>
  <Notes>39</Notes>
  <HiddenSlides>7</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Oswald</vt:lpstr>
      <vt:lpstr>Arial</vt:lpstr>
      <vt:lpstr>Wingdings</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3. Korrelation: Erkenntnisse</vt:lpstr>
      <vt:lpstr>2. Korrelation: Modell</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lpstr>Backup: Fehlerkennzahl der Korrelationen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269</cp:revision>
  <dcterms:modified xsi:type="dcterms:W3CDTF">2021-02-17T08:30:09Z</dcterms:modified>
</cp:coreProperties>
</file>